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3"/>
  </p:notesMasterIdLst>
  <p:sldIdLst>
    <p:sldId id="256" r:id="rId2"/>
    <p:sldId id="269" r:id="rId3"/>
    <p:sldId id="272" r:id="rId4"/>
    <p:sldId id="257" r:id="rId5"/>
    <p:sldId id="273" r:id="rId6"/>
    <p:sldId id="258" r:id="rId7"/>
    <p:sldId id="274" r:id="rId8"/>
    <p:sldId id="259" r:id="rId9"/>
    <p:sldId id="271" r:id="rId10"/>
    <p:sldId id="260" r:id="rId11"/>
    <p:sldId id="265" r:id="rId12"/>
    <p:sldId id="275" r:id="rId13"/>
    <p:sldId id="276" r:id="rId14"/>
    <p:sldId id="261" r:id="rId15"/>
    <p:sldId id="277" r:id="rId16"/>
    <p:sldId id="262" r:id="rId17"/>
    <p:sldId id="264" r:id="rId18"/>
    <p:sldId id="263" r:id="rId19"/>
    <p:sldId id="266" r:id="rId20"/>
    <p:sldId id="267" r:id="rId21"/>
    <p:sldId id="268" r:id="rId22"/>
  </p:sldIdLst>
  <p:sldSz cx="9144000" cy="6858000" type="screen4x3"/>
  <p:notesSz cx="6858000" cy="90344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2" autoAdjust="0"/>
    <p:restoredTop sz="94660"/>
  </p:normalViewPr>
  <p:slideViewPr>
    <p:cSldViewPr>
      <p:cViewPr>
        <p:scale>
          <a:sx n="33" d="100"/>
          <a:sy n="33" d="100"/>
        </p:scale>
        <p:origin x="2252" y="7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88B659-BDAD-4524-B8E6-D948B5B8A34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9988" y="677863"/>
            <a:ext cx="4518025" cy="3387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291013"/>
            <a:ext cx="5486400" cy="40655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80438"/>
            <a:ext cx="2971800" cy="4524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580438"/>
            <a:ext cx="2971800" cy="4524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052700-D821-44BF-A7D1-BF08D7ADB0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136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Sing</a:t>
            </a:r>
            <a:r>
              <a:rPr lang="en-US" baseline="0" dirty="0"/>
              <a:t> of gods; vultures. Remus saw 6; Romulus saw 12. Romulus killed brother for jumping over his wall.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052700-D821-44BF-A7D1-BF08D7ADB0A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770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38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9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51251-17AF-43ED-8647-BEA95EB7F5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638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0AC24-8324-486F-8733-C54EC06C4A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372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AB597-7620-43DA-9125-621C8EE173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108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2CCA2-48E6-46B3-BD0E-5998C648B7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7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D0A990-3768-4DFE-8839-87FA13D14F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307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79661-AD6B-451B-8AA2-B460C707AE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172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C8008-7014-47B0-B8AC-5810CA1F99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69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646B9F-3D8F-425C-94E9-76ECA83596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684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7C38C4-783C-4132-9D43-0EC99BADEE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78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9FC7F-D106-488B-83F5-E9CC09E383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924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95CBD3-0D7F-4558-898B-728F2FAB22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159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E2FFA-D2B5-4055-9337-CCEE6CE1F2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725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59B9E-4656-4DF3-84AD-31F1946629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625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4099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1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2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3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4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5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6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7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8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9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0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1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2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3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14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16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17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CEAA21A-B0AE-4E24-8B32-248FF825DA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1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0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Roman Legends and Roman Values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Alan Haffa</a:t>
            </a:r>
          </a:p>
          <a:p>
            <a:pPr eaLnBrk="1" hangingPunct="1">
              <a:defRPr/>
            </a:pPr>
            <a:r>
              <a:rPr lang="en-US" sz="4000"/>
              <a:t>Please Silence your Cell Phone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267200" y="274638"/>
            <a:ext cx="4419600" cy="2697162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dirty="0"/>
              <a:t>Rape of Sabine Women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304800"/>
            <a:ext cx="4495800" cy="6553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Romulus invited </a:t>
            </a:r>
            <a:r>
              <a:rPr lang="en-US" dirty="0" err="1"/>
              <a:t>Sabines</a:t>
            </a:r>
            <a:r>
              <a:rPr lang="en-US" dirty="0"/>
              <a:t> to a festival</a:t>
            </a:r>
          </a:p>
          <a:p>
            <a:pPr eaLnBrk="1" hangingPunct="1">
              <a:defRPr/>
            </a:pPr>
            <a:r>
              <a:rPr lang="en-US" dirty="0"/>
              <a:t>Bride Theft and Hospitality</a:t>
            </a:r>
          </a:p>
          <a:p>
            <a:pPr eaLnBrk="1" hangingPunct="1">
              <a:defRPr/>
            </a:pPr>
            <a:r>
              <a:rPr lang="en-US" dirty="0"/>
              <a:t>Titus </a:t>
            </a:r>
            <a:r>
              <a:rPr lang="en-US" dirty="0" err="1"/>
              <a:t>Tatius</a:t>
            </a:r>
            <a:r>
              <a:rPr lang="en-US" dirty="0"/>
              <a:t> made war</a:t>
            </a:r>
          </a:p>
          <a:p>
            <a:pPr eaLnBrk="1" hangingPunct="1">
              <a:defRPr/>
            </a:pPr>
            <a:r>
              <a:rPr lang="en-US" dirty="0"/>
              <a:t>Sabine women made peace</a:t>
            </a:r>
          </a:p>
          <a:p>
            <a:pPr eaLnBrk="1" hangingPunct="1">
              <a:defRPr/>
            </a:pPr>
            <a:r>
              <a:rPr lang="en-US" dirty="0"/>
              <a:t>Cultural Context: Brides were taken from family homes under pretense of force and brought to groom’s home</a:t>
            </a:r>
          </a:p>
        </p:txBody>
      </p:sp>
      <p:pic>
        <p:nvPicPr>
          <p:cNvPr id="8196" name="Picture 6" descr="rapesabin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24400" y="3617913"/>
            <a:ext cx="4419600" cy="2562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41910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Traitorous Woman: </a:t>
            </a:r>
            <a:r>
              <a:rPr lang="en-US" dirty="0" err="1"/>
              <a:t>Tarpeia</a:t>
            </a:r>
            <a:endParaRPr lang="en-US" dirty="0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228600"/>
            <a:ext cx="4648200" cy="6629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Father was defending the Capital Hill; she led Sabine army in a secret way</a:t>
            </a:r>
          </a:p>
          <a:p>
            <a:pPr eaLnBrk="1" hangingPunct="1">
              <a:defRPr/>
            </a:pPr>
            <a:r>
              <a:rPr lang="en-US" dirty="0"/>
              <a:t>Betrayed Romans for “what is on your left arms”; bracelets</a:t>
            </a:r>
          </a:p>
          <a:p>
            <a:pPr eaLnBrk="1" hangingPunct="1">
              <a:defRPr/>
            </a:pPr>
            <a:r>
              <a:rPr lang="en-US" dirty="0"/>
              <a:t>Bury her in shields</a:t>
            </a:r>
          </a:p>
          <a:p>
            <a:pPr eaLnBrk="1" hangingPunct="1">
              <a:defRPr/>
            </a:pPr>
            <a:r>
              <a:rPr lang="en-US" dirty="0"/>
              <a:t>The place became the “rock of </a:t>
            </a:r>
            <a:r>
              <a:rPr lang="en-US" dirty="0" err="1"/>
              <a:t>Tarpeia</a:t>
            </a:r>
            <a:r>
              <a:rPr lang="en-US" dirty="0"/>
              <a:t>” and traitors were thrown off to their deaths there</a:t>
            </a:r>
          </a:p>
          <a:p>
            <a:pPr eaLnBrk="1" hangingPunct="1">
              <a:defRPr/>
            </a:pPr>
            <a:endParaRPr lang="en-US" sz="2800" dirty="0"/>
          </a:p>
        </p:txBody>
      </p:sp>
      <p:pic>
        <p:nvPicPr>
          <p:cNvPr id="9220" name="Picture 9" descr="tarpeiacoin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2286000"/>
            <a:ext cx="4179888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31F92-6D23-4E34-9EE5-B056A2244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 Kings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3073A0-B9D6-420A-9EBC-5BB208F8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066800"/>
            <a:ext cx="8763000" cy="5334000"/>
          </a:xfrm>
        </p:spPr>
        <p:txBody>
          <a:bodyPr/>
          <a:lstStyle/>
          <a:p>
            <a:r>
              <a:rPr lang="en-US" dirty="0"/>
              <a:t>Odd numbered: valiant and warlike; even numbered devoted to arts and peace</a:t>
            </a:r>
          </a:p>
          <a:p>
            <a:r>
              <a:rPr lang="en-US" dirty="0"/>
              <a:t>Romulus</a:t>
            </a:r>
          </a:p>
          <a:p>
            <a:r>
              <a:rPr lang="en-US" dirty="0" err="1"/>
              <a:t>Numa</a:t>
            </a:r>
            <a:r>
              <a:rPr lang="en-US" dirty="0"/>
              <a:t> </a:t>
            </a:r>
            <a:r>
              <a:rPr lang="en-US" dirty="0" err="1"/>
              <a:t>Pompilius</a:t>
            </a:r>
            <a:r>
              <a:rPr lang="en-US" dirty="0"/>
              <a:t>: set up religious ceremonies</a:t>
            </a:r>
          </a:p>
          <a:p>
            <a:r>
              <a:rPr lang="en-US" dirty="0" err="1"/>
              <a:t>Tulius</a:t>
            </a:r>
            <a:r>
              <a:rPr lang="en-US" dirty="0"/>
              <a:t> </a:t>
            </a:r>
            <a:r>
              <a:rPr lang="en-US" dirty="0" err="1"/>
              <a:t>Hostilius</a:t>
            </a:r>
            <a:r>
              <a:rPr lang="en-US" dirty="0"/>
              <a:t>, warrior</a:t>
            </a:r>
          </a:p>
          <a:p>
            <a:r>
              <a:rPr lang="en-US" dirty="0" err="1"/>
              <a:t>Ancus</a:t>
            </a:r>
            <a:r>
              <a:rPr lang="en-US" dirty="0"/>
              <a:t> Marcius, new laws; joined Latins to Rome and built Tiber bridge</a:t>
            </a:r>
          </a:p>
          <a:p>
            <a:r>
              <a:rPr lang="en-US" dirty="0"/>
              <a:t>Tarquin the Elder (Etruscan)</a:t>
            </a:r>
          </a:p>
          <a:p>
            <a:r>
              <a:rPr lang="en-US" dirty="0"/>
              <a:t>Servius </a:t>
            </a:r>
            <a:r>
              <a:rPr lang="en-US" dirty="0" err="1"/>
              <a:t>Tulluis</a:t>
            </a:r>
            <a:r>
              <a:rPr lang="en-US" dirty="0"/>
              <a:t>: Constitution and built wall</a:t>
            </a:r>
          </a:p>
          <a:p>
            <a:r>
              <a:rPr lang="en-US" dirty="0"/>
              <a:t>Tarquin the Proud: cruel and tyrannical</a:t>
            </a:r>
          </a:p>
        </p:txBody>
      </p:sp>
    </p:spTree>
    <p:extLst>
      <p:ext uri="{BB962C8B-B14F-4D97-AF65-F5344CB8AC3E}">
        <p14:creationId xmlns:p14="http://schemas.microsoft.com/office/powerpoint/2010/main" val="3369746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4373C-B5FD-4174-80FB-7AFC020CC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Horatii</a:t>
            </a:r>
            <a:r>
              <a:rPr lang="en-US" dirty="0"/>
              <a:t> vs </a:t>
            </a:r>
            <a:r>
              <a:rPr lang="en-US" dirty="0" err="1"/>
              <a:t>Curiatii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BEE1D-C0B8-4296-B07D-D16E603A9E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371600"/>
            <a:ext cx="8686800" cy="4724400"/>
          </a:xfrm>
        </p:spPr>
        <p:txBody>
          <a:bodyPr/>
          <a:lstStyle/>
          <a:p>
            <a:r>
              <a:rPr lang="en-US" sz="2800" dirty="0"/>
              <a:t>Rome was fighting Alba Longa and agreed to settle it with a battle of three brothers</a:t>
            </a:r>
          </a:p>
          <a:p>
            <a:r>
              <a:rPr lang="en-US" sz="2800" dirty="0"/>
              <a:t>Two </a:t>
            </a:r>
            <a:r>
              <a:rPr lang="en-US" sz="2800" dirty="0" err="1"/>
              <a:t>Horatii</a:t>
            </a:r>
            <a:r>
              <a:rPr lang="en-US" sz="2800" dirty="0"/>
              <a:t> slain immediately</a:t>
            </a:r>
          </a:p>
          <a:p>
            <a:r>
              <a:rPr lang="en-US" sz="2800" dirty="0"/>
              <a:t>Third brother ran but as he was pursued he killed one and then a second </a:t>
            </a:r>
            <a:r>
              <a:rPr lang="en-US" sz="2800" dirty="0" err="1"/>
              <a:t>Curiatii</a:t>
            </a:r>
            <a:endParaRPr lang="en-US" sz="2800" dirty="0"/>
          </a:p>
          <a:p>
            <a:r>
              <a:rPr lang="en-US" sz="2800" dirty="0"/>
              <a:t>Finally, one on one, he slew the last </a:t>
            </a:r>
            <a:r>
              <a:rPr lang="en-US" sz="2800" dirty="0" err="1"/>
              <a:t>Curiatii</a:t>
            </a:r>
            <a:r>
              <a:rPr lang="en-US" sz="2800" dirty="0"/>
              <a:t> brother</a:t>
            </a:r>
          </a:p>
          <a:p>
            <a:r>
              <a:rPr lang="en-US" sz="2800" dirty="0"/>
              <a:t>Lesson in Roman steadfastness</a:t>
            </a:r>
          </a:p>
          <a:p>
            <a:r>
              <a:rPr lang="en-US" sz="2800" dirty="0"/>
              <a:t>Returning home he saw his sister weeping; she had been married to a </a:t>
            </a:r>
            <a:r>
              <a:rPr lang="en-US" sz="2800" dirty="0" err="1"/>
              <a:t>Curiatii</a:t>
            </a:r>
            <a:r>
              <a:rPr lang="en-US" sz="2800" dirty="0"/>
              <a:t>  He slew her in anger: “May every Roman woman die who laments and enemy!”</a:t>
            </a:r>
          </a:p>
          <a:p>
            <a:r>
              <a:rPr lang="en-US" sz="2800" dirty="0"/>
              <a:t>Tried and </a:t>
            </a:r>
            <a:r>
              <a:rPr lang="en-US" sz="2800" dirty="0" err="1"/>
              <a:t>acquited</a:t>
            </a:r>
            <a:r>
              <a:rPr lang="en-US" sz="2800" dirty="0"/>
              <a:t> of murder</a:t>
            </a:r>
          </a:p>
        </p:txBody>
      </p:sp>
    </p:spTree>
    <p:extLst>
      <p:ext uri="{BB962C8B-B14F-4D97-AF65-F5344CB8AC3E}">
        <p14:creationId xmlns:p14="http://schemas.microsoft.com/office/powerpoint/2010/main" val="18626231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4191000" cy="2286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Rape of </a:t>
            </a:r>
            <a:r>
              <a:rPr lang="en-US" dirty="0" err="1"/>
              <a:t>Lucretia</a:t>
            </a:r>
            <a:endParaRPr lang="en-US" dirty="0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343400" y="304800"/>
            <a:ext cx="4800600" cy="6553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/>
              <a:t>Contest of best wife: </a:t>
            </a:r>
            <a:r>
              <a:rPr lang="en-US" sz="2800" dirty="0" err="1"/>
              <a:t>Lucretia</a:t>
            </a:r>
            <a:r>
              <a:rPr lang="en-US" sz="2800" dirty="0"/>
              <a:t> busy at loom while others are feasting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/>
              <a:t>Raped by Etruscan Prince, </a:t>
            </a:r>
            <a:r>
              <a:rPr lang="en-US" sz="2800" dirty="0" err="1"/>
              <a:t>Sextus</a:t>
            </a:r>
            <a:r>
              <a:rPr lang="en-US" sz="2800" dirty="0"/>
              <a:t> Tarquin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/>
              <a:t>Livy, “They tell her it is the mind that sins, not the body; and that where purpose has been wanting there is no guilt. </a:t>
            </a:r>
            <a:br>
              <a:rPr lang="en-US" sz="2800" dirty="0"/>
            </a:br>
            <a:r>
              <a:rPr lang="en-US" sz="2800" dirty="0"/>
              <a:t>   "It is for you to determine," she answers, "what is due to him, for my own part, though I acquit myself of the sin, I do not absolve myself from punishment; nor in time to come shall ever unchaste woman live through the example of </a:t>
            </a:r>
            <a:r>
              <a:rPr lang="en-US" sz="2800" dirty="0" err="1"/>
              <a:t>Lucretia</a:t>
            </a:r>
            <a:r>
              <a:rPr lang="en-US" sz="2800" dirty="0"/>
              <a:t>." </a:t>
            </a:r>
            <a:br>
              <a:rPr lang="en-US" sz="2800" dirty="0"/>
            </a:br>
            <a:r>
              <a:rPr lang="en-US" sz="2800" dirty="0"/>
              <a:t>   </a:t>
            </a:r>
          </a:p>
        </p:txBody>
      </p:sp>
      <p:pic>
        <p:nvPicPr>
          <p:cNvPr id="12292" name="Picture 6" descr="lucretia1107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053" y="2362200"/>
            <a:ext cx="4495800" cy="3838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C4215-94B4-4901-A140-96131B1F9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Brutus and his Son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E1F84A5-25DD-4469-9FE9-85ADA1B4C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295400"/>
            <a:ext cx="8915400" cy="4800600"/>
          </a:xfrm>
        </p:spPr>
        <p:txBody>
          <a:bodyPr/>
          <a:lstStyle/>
          <a:p>
            <a:r>
              <a:rPr lang="en-US" dirty="0"/>
              <a:t>Brutus was a friend of Lucretius’ husband; legendary ancestor of Brutus, who slew Julius Caesar to defend the Republic</a:t>
            </a:r>
          </a:p>
          <a:p>
            <a:r>
              <a:rPr lang="en-US" dirty="0"/>
              <a:t>He drew the dagger from her breast and swore to drive out the </a:t>
            </a:r>
            <a:r>
              <a:rPr lang="en-US" dirty="0" err="1"/>
              <a:t>Tarquins</a:t>
            </a:r>
            <a:endParaRPr lang="en-US" dirty="0"/>
          </a:p>
          <a:p>
            <a:r>
              <a:rPr lang="en-US" dirty="0"/>
              <a:t>He and the husband o f Lucretia, Tarquin </a:t>
            </a:r>
            <a:r>
              <a:rPr lang="en-US" dirty="0" err="1"/>
              <a:t>Collatinus</a:t>
            </a:r>
            <a:r>
              <a:rPr lang="en-US" dirty="0"/>
              <a:t>, were first Consuls</a:t>
            </a:r>
          </a:p>
          <a:p>
            <a:r>
              <a:rPr lang="en-US" dirty="0"/>
              <a:t>His sons conspired with </a:t>
            </a:r>
            <a:r>
              <a:rPr lang="en-US" dirty="0" err="1"/>
              <a:t>Tarquins</a:t>
            </a:r>
            <a:r>
              <a:rPr lang="en-US" dirty="0"/>
              <a:t> and when caught, Brutus handed them over to Lictors, who whipped them with rods and beheaded them with axe.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559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5029200" y="274638"/>
            <a:ext cx="3810000" cy="12493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Horatius </a:t>
            </a:r>
            <a:r>
              <a:rPr lang="en-US" dirty="0" err="1"/>
              <a:t>Cocles</a:t>
            </a:r>
            <a:r>
              <a:rPr lang="en-US" dirty="0"/>
              <a:t> (One Eye)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228600"/>
            <a:ext cx="4572000" cy="6629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Etruscans were approaching city</a:t>
            </a:r>
          </a:p>
          <a:p>
            <a:pPr eaLnBrk="1" hangingPunct="1">
              <a:defRPr/>
            </a:pPr>
            <a:r>
              <a:rPr lang="en-US" dirty="0"/>
              <a:t>Defended the </a:t>
            </a:r>
            <a:r>
              <a:rPr lang="en-US" dirty="0" err="1"/>
              <a:t>Sublican</a:t>
            </a:r>
            <a:r>
              <a:rPr lang="en-US" dirty="0"/>
              <a:t> bridge</a:t>
            </a:r>
          </a:p>
          <a:p>
            <a:pPr eaLnBrk="1" hangingPunct="1">
              <a:defRPr/>
            </a:pPr>
            <a:r>
              <a:rPr lang="en-US" dirty="0"/>
              <a:t>Prayer to Tiber: “Then </a:t>
            </a:r>
            <a:r>
              <a:rPr lang="en-US" dirty="0" err="1"/>
              <a:t>Cocles</a:t>
            </a:r>
            <a:r>
              <a:rPr lang="en-US" dirty="0"/>
              <a:t> said,.“</a:t>
            </a:r>
            <a:r>
              <a:rPr lang="en-US" dirty="0" err="1"/>
              <a:t>Tiberinus</a:t>
            </a:r>
            <a:r>
              <a:rPr lang="en-US" dirty="0"/>
              <a:t>, Holy Father, I pray thee to receive into thy propitious stream these arms and this warrior”</a:t>
            </a:r>
          </a:p>
          <a:p>
            <a:pPr eaLnBrk="1" hangingPunct="1">
              <a:defRPr/>
            </a:pPr>
            <a:r>
              <a:rPr lang="en-US" dirty="0"/>
              <a:t>Symbol of Courage and Piety</a:t>
            </a:r>
          </a:p>
          <a:p>
            <a:pPr eaLnBrk="1" hangingPunct="1">
              <a:defRPr/>
            </a:pPr>
            <a:endParaRPr lang="en-US" sz="2400" dirty="0"/>
          </a:p>
        </p:txBody>
      </p:sp>
      <p:pic>
        <p:nvPicPr>
          <p:cNvPr id="13316" name="Picture 9" descr="HoratiusCocle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4822" y="2133600"/>
            <a:ext cx="3651203" cy="480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/>
              <a:t>Mucius Scaevola (Lefty)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-1" y="1219200"/>
            <a:ext cx="5562601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Attempted to steal into Etruscan camp</a:t>
            </a:r>
          </a:p>
          <a:p>
            <a:pPr eaLnBrk="1" hangingPunct="1">
              <a:defRPr/>
            </a:pPr>
            <a:r>
              <a:rPr lang="en-US" dirty="0"/>
              <a:t>Assassination attempt against Lars </a:t>
            </a:r>
            <a:r>
              <a:rPr lang="en-US" dirty="0" err="1"/>
              <a:t>Porsenna</a:t>
            </a:r>
            <a:endParaRPr lang="en-US" dirty="0"/>
          </a:p>
          <a:p>
            <a:pPr eaLnBrk="1" hangingPunct="1">
              <a:defRPr/>
            </a:pPr>
            <a:r>
              <a:rPr lang="en-US" dirty="0"/>
              <a:t>Captured</a:t>
            </a:r>
          </a:p>
          <a:p>
            <a:pPr eaLnBrk="1" hangingPunct="1">
              <a:defRPr/>
            </a:pPr>
            <a:r>
              <a:rPr lang="en-US" dirty="0"/>
              <a:t>Thrust his hand into fire in contempt of death</a:t>
            </a:r>
          </a:p>
          <a:p>
            <a:pPr eaLnBrk="1" hangingPunct="1">
              <a:defRPr/>
            </a:pPr>
            <a:r>
              <a:rPr lang="en-US" dirty="0"/>
              <a:t>King let him go out of respect!</a:t>
            </a:r>
          </a:p>
          <a:p>
            <a:pPr eaLnBrk="1" hangingPunct="1">
              <a:defRPr/>
            </a:pPr>
            <a:r>
              <a:rPr lang="en-US" dirty="0"/>
              <a:t>Thus Etruscans gave up war and left</a:t>
            </a:r>
          </a:p>
        </p:txBody>
      </p:sp>
      <p:pic>
        <p:nvPicPr>
          <p:cNvPr id="14340" name="Content Placeholder 7" descr="348px-Mucius_Scaevola_Deseine_Louvre_RF2987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5000" y="1105245"/>
            <a:ext cx="3165475" cy="5448300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0" y="274638"/>
            <a:ext cx="4114800" cy="2239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Cloelia</a:t>
            </a:r>
            <a:r>
              <a:rPr lang="en-US" dirty="0"/>
              <a:t> and the Hostages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52400"/>
            <a:ext cx="4724400" cy="6553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Peace Treaty: Roman hostages sent to Etruscans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/>
              <a:t>Cloelia</a:t>
            </a:r>
            <a:r>
              <a:rPr lang="en-US" dirty="0"/>
              <a:t> led women to escape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King so respected her bravery he allowed her to take more hostages back with her and she choose young men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Equestrian statue was erected in her honor on Sacred Way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Roman Women are as brave as Roman Men</a:t>
            </a:r>
          </a:p>
        </p:txBody>
      </p:sp>
      <p:pic>
        <p:nvPicPr>
          <p:cNvPr id="15364" name="Content Placeholder 6" descr="tcwoman.gif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0" y="2189163"/>
            <a:ext cx="2057400" cy="4192587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0" y="274638"/>
            <a:ext cx="4114800" cy="1858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Coriolanus (named for </a:t>
            </a:r>
            <a:r>
              <a:rPr lang="en-US"/>
              <a:t>Conquering </a:t>
            </a:r>
            <a:endParaRPr lang="en-US" dirty="0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228600"/>
            <a:ext cx="4724400" cy="6400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Leader of Rome; expelled as a tyrant by the Plebeians</a:t>
            </a:r>
          </a:p>
          <a:p>
            <a:pPr eaLnBrk="1" hangingPunct="1">
              <a:defRPr/>
            </a:pPr>
            <a:r>
              <a:rPr lang="en-US" dirty="0"/>
              <a:t>Led the </a:t>
            </a:r>
            <a:r>
              <a:rPr lang="en-US" dirty="0" err="1"/>
              <a:t>Volscian</a:t>
            </a:r>
            <a:r>
              <a:rPr lang="en-US" dirty="0"/>
              <a:t> Army against Rome</a:t>
            </a:r>
          </a:p>
          <a:p>
            <a:pPr eaLnBrk="1" hangingPunct="1">
              <a:defRPr/>
            </a:pPr>
            <a:r>
              <a:rPr lang="en-US" dirty="0"/>
              <a:t>Mother appealed to him not to attack; “my son, thou </a:t>
            </a:r>
            <a:r>
              <a:rPr lang="en-US" dirty="0" err="1"/>
              <a:t>shalt</a:t>
            </a:r>
            <a:r>
              <a:rPr lang="en-US" dirty="0"/>
              <a:t> enter Rome only over my dead body.” “Mother, thou hast saved Rome, and lost a son”</a:t>
            </a:r>
          </a:p>
          <a:p>
            <a:pPr eaLnBrk="1" hangingPunct="1">
              <a:defRPr/>
            </a:pPr>
            <a:r>
              <a:rPr lang="en-US" dirty="0"/>
              <a:t>Killed by </a:t>
            </a:r>
            <a:r>
              <a:rPr lang="en-US" dirty="0" err="1"/>
              <a:t>Volscians</a:t>
            </a:r>
            <a:endParaRPr lang="en-US" dirty="0"/>
          </a:p>
        </p:txBody>
      </p:sp>
      <p:pic>
        <p:nvPicPr>
          <p:cNvPr id="17412" name="Picture 7" descr="coriolanu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2209800"/>
            <a:ext cx="4038600" cy="35274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Legends of Rome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Legend, Myth, and History</a:t>
            </a:r>
          </a:p>
          <a:p>
            <a:pPr eaLnBrk="1" hangingPunct="1">
              <a:defRPr/>
            </a:pPr>
            <a:r>
              <a:rPr lang="en-US"/>
              <a:t>Ennius (239-169 B.C.): Father of Roman Poetry; Spoke Greek; </a:t>
            </a:r>
            <a:r>
              <a:rPr lang="en-US" i="1"/>
              <a:t>Annals</a:t>
            </a:r>
            <a:r>
              <a:rPr lang="en-US"/>
              <a:t>, an Epic that covers Roman history from Fall of Troy to Cato the Elder; Source for Vergil</a:t>
            </a:r>
          </a:p>
          <a:p>
            <a:pPr eaLnBrk="1" hangingPunct="1">
              <a:defRPr/>
            </a:pPr>
            <a:r>
              <a:rPr lang="en-US"/>
              <a:t>Titus Livius (Livy) 59 B.C.-17 A.D.: </a:t>
            </a:r>
            <a:r>
              <a:rPr lang="en-US" i="1"/>
              <a:t>Ab Urbe Condite</a:t>
            </a:r>
            <a:r>
              <a:rPr lang="en-US"/>
              <a:t> (From the Founding of the City)</a:t>
            </a:r>
          </a:p>
          <a:p>
            <a:pPr eaLnBrk="1" hangingPunct="1">
              <a:defRPr/>
            </a:pPr>
            <a:r>
              <a:rPr lang="en-US"/>
              <a:t>Prose Counterpart of Vergil as Golden Age Roman Literature</a:t>
            </a:r>
          </a:p>
          <a:p>
            <a:pPr eaLnBrk="1" hangingPunct="1">
              <a:defRPr/>
            </a:pPr>
            <a:r>
              <a:rPr lang="en-US"/>
              <a:t>Vergil in the </a:t>
            </a:r>
            <a:r>
              <a:rPr lang="en-US" i="1"/>
              <a:t>Aeneid</a:t>
            </a:r>
            <a:r>
              <a:rPr lang="en-US"/>
              <a:t>; Ovid in </a:t>
            </a:r>
            <a:r>
              <a:rPr lang="en-US" i="1"/>
              <a:t>Metamorphoses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274638"/>
            <a:ext cx="3962400" cy="1477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Cincinnatus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4495800" cy="68580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/>
              <a:t>A</a:t>
            </a:r>
            <a:r>
              <a:rPr lang="en-US" dirty="0"/>
              <a:t>t work in fields, drops his plow to come to aid of Rome.  Made Tyrant to fight </a:t>
            </a:r>
            <a:r>
              <a:rPr lang="en-US" dirty="0" err="1"/>
              <a:t>Aequians</a:t>
            </a:r>
            <a:endParaRPr lang="en-US" dirty="0"/>
          </a:p>
          <a:p>
            <a:pPr eaLnBrk="1" hangingPunct="1">
              <a:defRPr/>
            </a:pPr>
            <a:r>
              <a:rPr lang="en-US" dirty="0"/>
              <a:t>Upon winning the war he dropped his armor and picked up the plow again</a:t>
            </a:r>
          </a:p>
          <a:p>
            <a:pPr eaLnBrk="1" hangingPunct="1">
              <a:defRPr/>
            </a:pPr>
            <a:r>
              <a:rPr lang="en-US" dirty="0"/>
              <a:t>Symbolized the simplicity of early Romans who valued patriotism but were not power hungry or greedy.  </a:t>
            </a:r>
          </a:p>
        </p:txBody>
      </p:sp>
      <p:pic>
        <p:nvPicPr>
          <p:cNvPr id="16388" name="Picture 6" descr="cincinnatu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10200" y="1982788"/>
            <a:ext cx="2916238" cy="43894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Observations on Roman Values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058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Pietas: Duty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Gravitas: Oath Keeping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/>
              <a:t>Frugalitas</a:t>
            </a:r>
            <a:r>
              <a:rPr lang="en-US" dirty="0"/>
              <a:t>: Simplicity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Fratricide a metaphor for conflict between Patricians and Plebeians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Role of Mother: Sacrifice and Loyalty (</a:t>
            </a:r>
            <a:r>
              <a:rPr lang="en-US" dirty="0" err="1"/>
              <a:t>Tarpeia</a:t>
            </a:r>
            <a:r>
              <a:rPr lang="en-US" dirty="0"/>
              <a:t> contrasts with Coriolanus’ Mother, Sabine Women, and </a:t>
            </a:r>
            <a:r>
              <a:rPr lang="en-US" dirty="0" err="1"/>
              <a:t>Lucretia</a:t>
            </a:r>
            <a:r>
              <a:rPr lang="en-US" dirty="0"/>
              <a:t>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Characteristics of Roman Myth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Focus on origins of City and Early History</a:t>
            </a:r>
          </a:p>
          <a:p>
            <a:pPr eaLnBrk="1" hangingPunct="1">
              <a:defRPr/>
            </a:pPr>
            <a:r>
              <a:rPr lang="en-US" dirty="0"/>
              <a:t>Patriarchal Perspective</a:t>
            </a:r>
          </a:p>
          <a:p>
            <a:pPr eaLnBrk="1" hangingPunct="1">
              <a:defRPr/>
            </a:pPr>
            <a:r>
              <a:rPr lang="en-US" dirty="0"/>
              <a:t>Demythologizing Tendency</a:t>
            </a:r>
          </a:p>
          <a:p>
            <a:pPr eaLnBrk="1" hangingPunct="1">
              <a:defRPr/>
            </a:pPr>
            <a:r>
              <a:rPr lang="en-US" dirty="0"/>
              <a:t>Roman Transformation of Greek Myth</a:t>
            </a:r>
          </a:p>
          <a:p>
            <a:pPr eaLnBrk="1" hangingPunct="1">
              <a:defRPr/>
            </a:pPr>
            <a:r>
              <a:rPr lang="en-US" dirty="0"/>
              <a:t>Politicizing of Myth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0" y="274638"/>
            <a:ext cx="3733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Roman Hero: Aeneas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52400"/>
            <a:ext cx="5029200" cy="6705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Divinity of Julius Caesar and Augustus from Venus, through </a:t>
            </a:r>
            <a:r>
              <a:rPr lang="en-US" dirty="0" err="1"/>
              <a:t>Iulus</a:t>
            </a:r>
            <a:r>
              <a:rPr lang="en-US" dirty="0"/>
              <a:t> (</a:t>
            </a:r>
            <a:r>
              <a:rPr lang="en-US" dirty="0" err="1"/>
              <a:t>Iulian</a:t>
            </a:r>
            <a:r>
              <a:rPr lang="en-US" dirty="0"/>
              <a:t> line)</a:t>
            </a:r>
          </a:p>
          <a:p>
            <a:pPr eaLnBrk="1" hangingPunct="1">
              <a:defRPr/>
            </a:pPr>
            <a:r>
              <a:rPr lang="en-US" b="1" dirty="0"/>
              <a:t>Pietas</a:t>
            </a:r>
            <a:r>
              <a:rPr lang="en-US" dirty="0"/>
              <a:t>: Duty to family, State, and Religion</a:t>
            </a:r>
          </a:p>
          <a:p>
            <a:pPr eaLnBrk="1" hangingPunct="1">
              <a:defRPr/>
            </a:pPr>
            <a:r>
              <a:rPr lang="en-US" b="1" dirty="0"/>
              <a:t>Gravitas</a:t>
            </a:r>
            <a:r>
              <a:rPr lang="en-US" dirty="0"/>
              <a:t>: Seriousness of Purpose and Duty</a:t>
            </a:r>
          </a:p>
          <a:p>
            <a:pPr eaLnBrk="1" hangingPunct="1">
              <a:defRPr/>
            </a:pPr>
            <a:r>
              <a:rPr lang="en-US" b="1" dirty="0" err="1"/>
              <a:t>Frugalitas</a:t>
            </a:r>
            <a:r>
              <a:rPr lang="en-US" dirty="0"/>
              <a:t>: Ideal of Simple Life</a:t>
            </a:r>
          </a:p>
          <a:p>
            <a:pPr eaLnBrk="1" hangingPunct="1">
              <a:defRPr/>
            </a:pPr>
            <a:r>
              <a:rPr lang="en-US" dirty="0"/>
              <a:t>Emotional Restraint</a:t>
            </a:r>
          </a:p>
          <a:p>
            <a:pPr eaLnBrk="1" hangingPunct="1">
              <a:defRPr/>
            </a:pPr>
            <a:r>
              <a:rPr lang="en-US" dirty="0"/>
              <a:t>Subordination of Individual </a:t>
            </a:r>
          </a:p>
          <a:p>
            <a:pPr eaLnBrk="1" hangingPunct="1">
              <a:buFontTx/>
              <a:buNone/>
              <a:defRPr/>
            </a:pPr>
            <a:endParaRPr lang="en-US" sz="2400" dirty="0"/>
          </a:p>
        </p:txBody>
      </p:sp>
      <p:pic>
        <p:nvPicPr>
          <p:cNvPr id="10244" name="Picture 7" descr="aenea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29200" y="1600200"/>
            <a:ext cx="3768725" cy="5257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0CF52-85AF-4B0D-868D-A8FD8AD94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Founding of Rome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5C5F035-18E7-40B7-86E3-0B566E2EA6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534400" cy="4953000"/>
          </a:xfrm>
        </p:spPr>
        <p:txBody>
          <a:bodyPr/>
          <a:lstStyle/>
          <a:p>
            <a:r>
              <a:rPr lang="en-US" dirty="0"/>
              <a:t>Aeneas founded </a:t>
            </a:r>
            <a:r>
              <a:rPr lang="en-US" dirty="0" err="1"/>
              <a:t>Lavinium</a:t>
            </a:r>
            <a:r>
              <a:rPr lang="en-US" dirty="0"/>
              <a:t>, named after his wife, Lavinia; port city south of Rome</a:t>
            </a:r>
          </a:p>
          <a:p>
            <a:r>
              <a:rPr lang="en-US" dirty="0"/>
              <a:t>Ascanius/</a:t>
            </a:r>
            <a:r>
              <a:rPr lang="en-US" dirty="0" err="1"/>
              <a:t>Iulus</a:t>
            </a:r>
            <a:r>
              <a:rPr lang="en-US" dirty="0"/>
              <a:t> his son, founded Alba Longa</a:t>
            </a:r>
          </a:p>
          <a:p>
            <a:r>
              <a:rPr lang="en-US" dirty="0"/>
              <a:t>12 generation of Kings in Alba Longa led to Romulus and Remus, who founded Rome on seven hills on banks of river Tiber</a:t>
            </a:r>
          </a:p>
          <a:p>
            <a:r>
              <a:rPr lang="en-US" dirty="0" err="1"/>
              <a:t>Numitor</a:t>
            </a:r>
            <a:r>
              <a:rPr lang="en-US" dirty="0"/>
              <a:t> and </a:t>
            </a:r>
            <a:r>
              <a:rPr lang="en-US" dirty="0" err="1"/>
              <a:t>Amulius</a:t>
            </a:r>
            <a:r>
              <a:rPr lang="en-US" dirty="0"/>
              <a:t>, brothers. </a:t>
            </a:r>
            <a:r>
              <a:rPr lang="en-US" dirty="0" err="1"/>
              <a:t>Amulius</a:t>
            </a:r>
            <a:r>
              <a:rPr lang="en-US" dirty="0"/>
              <a:t> drove brother into exile and killed sons by his daughter Rhea Silvia</a:t>
            </a:r>
          </a:p>
          <a:p>
            <a:r>
              <a:rPr lang="en-US" dirty="0"/>
              <a:t>Rhea Silvia made a Vestal Virgin</a:t>
            </a:r>
          </a:p>
        </p:txBody>
      </p:sp>
    </p:spTree>
    <p:extLst>
      <p:ext uri="{BB962C8B-B14F-4D97-AF65-F5344CB8AC3E}">
        <p14:creationId xmlns:p14="http://schemas.microsoft.com/office/powerpoint/2010/main" val="3028305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Hercules and Cacus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295400"/>
            <a:ext cx="45720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err="1"/>
              <a:t>Cacus</a:t>
            </a:r>
            <a:r>
              <a:rPr lang="en-US" sz="2800" dirty="0"/>
              <a:t>, a giant who had a cave on Mt. Aventine</a:t>
            </a:r>
          </a:p>
          <a:p>
            <a:pPr eaLnBrk="1" hangingPunct="1">
              <a:defRPr/>
            </a:pPr>
            <a:r>
              <a:rPr lang="en-US" sz="2800" dirty="0"/>
              <a:t>Hercules Stole the cattle of </a:t>
            </a:r>
            <a:r>
              <a:rPr lang="en-US" sz="2800" dirty="0" err="1"/>
              <a:t>Geryon</a:t>
            </a:r>
            <a:r>
              <a:rPr lang="en-US" sz="2800" dirty="0"/>
              <a:t>; </a:t>
            </a:r>
            <a:r>
              <a:rPr lang="en-US" sz="2800" dirty="0" err="1"/>
              <a:t>Cacus</a:t>
            </a:r>
            <a:r>
              <a:rPr lang="en-US" sz="2800" dirty="0"/>
              <a:t> stole them from Hercules</a:t>
            </a:r>
          </a:p>
          <a:p>
            <a:pPr eaLnBrk="1" hangingPunct="1">
              <a:defRPr/>
            </a:pPr>
            <a:r>
              <a:rPr lang="en-US" sz="2800" dirty="0"/>
              <a:t>Hercules is symbol of civilization who removed a troublesome thief  </a:t>
            </a:r>
          </a:p>
          <a:p>
            <a:pPr eaLnBrk="1" hangingPunct="1">
              <a:defRPr/>
            </a:pPr>
            <a:r>
              <a:rPr lang="en-US" sz="2800" dirty="0" err="1"/>
              <a:t>Ara</a:t>
            </a:r>
            <a:r>
              <a:rPr lang="en-US" sz="2800" dirty="0"/>
              <a:t> Maxima founded at site of Forum </a:t>
            </a:r>
            <a:r>
              <a:rPr lang="en-US" sz="2800" dirty="0" err="1"/>
              <a:t>Boarium</a:t>
            </a:r>
            <a:r>
              <a:rPr lang="en-US" sz="2800" dirty="0"/>
              <a:t>, Cattle Market of Rome</a:t>
            </a:r>
          </a:p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endParaRPr lang="en-US" sz="2800" dirty="0"/>
          </a:p>
        </p:txBody>
      </p:sp>
      <p:pic>
        <p:nvPicPr>
          <p:cNvPr id="11268" name="Picture 9" descr="Hercules Cacu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00600" y="1219200"/>
            <a:ext cx="3962400" cy="5638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3634A-1B9A-459A-A522-6E85C41D6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Rhea Silvia and Romulus and Remus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0BE69-8796-401F-A138-E85C3BAE68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She gave birth to twins and claimed rape by Mars</a:t>
            </a:r>
          </a:p>
          <a:p>
            <a:r>
              <a:rPr lang="en-US" dirty="0"/>
              <a:t>She was imprisoned in a dungeon to die and sons sent to be abandoned in the river</a:t>
            </a:r>
          </a:p>
          <a:p>
            <a:r>
              <a:rPr lang="en-US" dirty="0"/>
              <a:t>Rescued by wolves</a:t>
            </a:r>
          </a:p>
          <a:p>
            <a:r>
              <a:rPr lang="en-US" dirty="0"/>
              <a:t>Shepherd, </a:t>
            </a:r>
            <a:r>
              <a:rPr lang="en-US" dirty="0" err="1"/>
              <a:t>Faustulus</a:t>
            </a:r>
            <a:r>
              <a:rPr lang="en-US" dirty="0"/>
              <a:t> (Lucky), found them and brought them up with his wife </a:t>
            </a:r>
            <a:r>
              <a:rPr lang="en-US" dirty="0" err="1"/>
              <a:t>Larentia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853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Romulus and </a:t>
            </a:r>
            <a:r>
              <a:rPr lang="en-US" dirty="0" err="1"/>
              <a:t>Remus</a:t>
            </a:r>
            <a:endParaRPr 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8763000" cy="53641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Fought and defeated </a:t>
            </a:r>
            <a:r>
              <a:rPr lang="en-US" dirty="0" err="1"/>
              <a:t>Amulius</a:t>
            </a:r>
            <a:endParaRPr lang="en-US" dirty="0"/>
          </a:p>
          <a:p>
            <a:pPr eaLnBrk="1" hangingPunct="1">
              <a:defRPr/>
            </a:pPr>
            <a:r>
              <a:rPr lang="en-US" dirty="0"/>
              <a:t>Romulus occupied Palatine Hill and Remus the Aventine</a:t>
            </a:r>
          </a:p>
          <a:p>
            <a:pPr eaLnBrk="1" hangingPunct="1">
              <a:defRPr/>
            </a:pPr>
            <a:r>
              <a:rPr lang="en-US" dirty="0"/>
              <a:t>Augury Test: Remus’s portent: six vultures;  Romulus: 12 vultures!</a:t>
            </a:r>
          </a:p>
          <a:p>
            <a:pPr eaLnBrk="1" hangingPunct="1">
              <a:defRPr/>
            </a:pPr>
            <a:r>
              <a:rPr lang="en-US" dirty="0"/>
              <a:t>Remus jumped Romulus’ wall; Romulus killed Remus and said: “This is what will happen to anyone else who tries the same.”</a:t>
            </a:r>
          </a:p>
          <a:p>
            <a:pPr eaLnBrk="1" hangingPunct="1">
              <a:defRPr/>
            </a:pPr>
            <a:r>
              <a:rPr lang="en-US" dirty="0"/>
              <a:t>Divine sanction of Rome; but also</a:t>
            </a:r>
            <a:r>
              <a:rPr lang="en-US" b="1" dirty="0"/>
              <a:t> Fratricide</a:t>
            </a:r>
            <a:endParaRPr lang="en-US" sz="28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Romulus Deified as </a:t>
            </a:r>
            <a:r>
              <a:rPr lang="en-US" dirty="0" err="1"/>
              <a:t>Quirinus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4958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After 38 year rule Romulus disappeared</a:t>
            </a:r>
          </a:p>
          <a:p>
            <a:pPr eaLnBrk="1" hangingPunct="1">
              <a:defRPr/>
            </a:pPr>
            <a:r>
              <a:rPr lang="en-US" dirty="0"/>
              <a:t>Some claimed Patrician foul play</a:t>
            </a:r>
          </a:p>
          <a:p>
            <a:pPr eaLnBrk="1" hangingPunct="1">
              <a:defRPr/>
            </a:pPr>
            <a:r>
              <a:rPr lang="en-US" dirty="0"/>
              <a:t>Official Story: Taken to heaven as a god</a:t>
            </a:r>
          </a:p>
          <a:p>
            <a:pPr eaLnBrk="1" hangingPunct="1">
              <a:defRPr/>
            </a:pPr>
            <a:r>
              <a:rPr lang="en-US" dirty="0"/>
              <a:t>Worshipped as </a:t>
            </a:r>
            <a:r>
              <a:rPr lang="en-US" dirty="0" err="1"/>
              <a:t>Quirinus</a:t>
            </a:r>
            <a:r>
              <a:rPr lang="en-US" dirty="0"/>
              <a:t>—a Sabine Storm God</a:t>
            </a:r>
          </a:p>
        </p:txBody>
      </p:sp>
      <p:pic>
        <p:nvPicPr>
          <p:cNvPr id="7172" name="Content Placeholder 4" descr="Quirinus.gif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05400" y="1143000"/>
            <a:ext cx="3370263" cy="526415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amwork">
  <a:themeElements>
    <a:clrScheme name="Teamwork 4">
      <a:dk1>
        <a:srgbClr val="006E6B"/>
      </a:dk1>
      <a:lt1>
        <a:srgbClr val="FFFFFF"/>
      </a:lt1>
      <a:dk2>
        <a:srgbClr val="006666"/>
      </a:dk2>
      <a:lt2>
        <a:srgbClr val="B9EFEE"/>
      </a:lt2>
      <a:accent1>
        <a:srgbClr val="33CCCC"/>
      </a:accent1>
      <a:accent2>
        <a:srgbClr val="6AB475"/>
      </a:accent2>
      <a:accent3>
        <a:srgbClr val="AAB8B8"/>
      </a:accent3>
      <a:accent4>
        <a:srgbClr val="DADADA"/>
      </a:accent4>
      <a:accent5>
        <a:srgbClr val="ADE2E2"/>
      </a:accent5>
      <a:accent6>
        <a:srgbClr val="5FA369"/>
      </a:accent6>
      <a:hlink>
        <a:srgbClr val="00FF99"/>
      </a:hlink>
      <a:folHlink>
        <a:srgbClr val="CCFF66"/>
      </a:folHlink>
    </a:clrScheme>
    <a:fontScheme name="Teamwork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Teamwork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Teamwork</Template>
  <TotalTime>436</TotalTime>
  <Words>1149</Words>
  <Application>Microsoft Office PowerPoint</Application>
  <PresentationFormat>On-screen Show (4:3)</PresentationFormat>
  <Paragraphs>121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Calibri</vt:lpstr>
      <vt:lpstr>Garamond</vt:lpstr>
      <vt:lpstr>Teamwork</vt:lpstr>
      <vt:lpstr>Roman Legends and Roman Values</vt:lpstr>
      <vt:lpstr>Legends of Rome</vt:lpstr>
      <vt:lpstr>Characteristics of Roman Myth</vt:lpstr>
      <vt:lpstr>Roman Hero: Aeneas</vt:lpstr>
      <vt:lpstr>Founding of Rome</vt:lpstr>
      <vt:lpstr>Hercules and Cacus</vt:lpstr>
      <vt:lpstr>Rhea Silvia and Romulus and Remus</vt:lpstr>
      <vt:lpstr>Romulus and Remus</vt:lpstr>
      <vt:lpstr>Romulus Deified as Quirinus</vt:lpstr>
      <vt:lpstr>Rape of Sabine Women</vt:lpstr>
      <vt:lpstr>Traitorous Woman: Tarpeia</vt:lpstr>
      <vt:lpstr>6 Kings</vt:lpstr>
      <vt:lpstr>Horatii vs Curiatii</vt:lpstr>
      <vt:lpstr>Rape of Lucretia</vt:lpstr>
      <vt:lpstr>Brutus and his Son</vt:lpstr>
      <vt:lpstr>Horatius Cocles (One Eye)</vt:lpstr>
      <vt:lpstr>Mucius Scaevola (Lefty)</vt:lpstr>
      <vt:lpstr>Cloelia and the Hostages</vt:lpstr>
      <vt:lpstr>Coriolanus (named for Conquering </vt:lpstr>
      <vt:lpstr>Cincinnatus</vt:lpstr>
      <vt:lpstr>Observations on Roman Values</vt:lpstr>
    </vt:vector>
  </TitlesOfParts>
  <Company>Monterey Peninsula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Roman Legends and Roman Values</dc:title>
  <dc:creator>ahaffa</dc:creator>
  <cp:lastModifiedBy>Alan Haffa</cp:lastModifiedBy>
  <cp:revision>45</cp:revision>
  <dcterms:created xsi:type="dcterms:W3CDTF">2004-10-04T17:45:56Z</dcterms:created>
  <dcterms:modified xsi:type="dcterms:W3CDTF">2018-11-15T16:24:10Z</dcterms:modified>
</cp:coreProperties>
</file>